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0" r:id="rId11"/>
    <p:sldId id="261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246" y="-16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F479DCC-53EA-4247-98EF-B075FE40FE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06240" y="4231640"/>
            <a:ext cx="4572000" cy="1752600"/>
          </a:xfrm>
        </p:spPr>
        <p:txBody>
          <a:bodyPr/>
          <a:lstStyle/>
          <a:p>
            <a:r>
              <a:rPr lang="bg-BG" sz="2800" b="1" dirty="0" smtClean="0">
                <a:solidFill>
                  <a:schemeClr val="tx1"/>
                </a:solidFill>
              </a:rPr>
              <a:t>Модул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1</a:t>
            </a:r>
          </a:p>
          <a:p>
            <a:r>
              <a:rPr lang="bg-BG" b="1" dirty="0" smtClean="0">
                <a:solidFill>
                  <a:schemeClr val="tx1"/>
                </a:solidFill>
              </a:rPr>
              <a:t>КАКВО Е ЗДРАВНА ГРАМОТНОСТ</a:t>
            </a:r>
            <a:r>
              <a:rPr lang="en-US" b="1" dirty="0" smtClean="0">
                <a:solidFill>
                  <a:schemeClr val="tx1"/>
                </a:solidFill>
              </a:rPr>
              <a:t>?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croll: Horizontal 2">
            <a:extLst>
              <a:ext uri="{FF2B5EF4-FFF2-40B4-BE49-F238E27FC236}">
                <a16:creationId xmlns:a16="http://schemas.microsoft.com/office/drawing/2014/main" id="{186B0388-A30E-46C6-A4C0-3FBFB822DD02}"/>
              </a:ext>
            </a:extLst>
          </p:cNvPr>
          <p:cNvSpPr/>
          <p:nvPr/>
        </p:nvSpPr>
        <p:spPr>
          <a:xfrm>
            <a:off x="1056640" y="812800"/>
            <a:ext cx="7030720" cy="4389120"/>
          </a:xfrm>
          <a:prstGeom prst="horizontalScroll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Разработването на обучителни програми за конкретни заболявания за полагащите грижи, пациентите и широката общественост </a:t>
            </a:r>
            <a:r>
              <a:rPr lang="bg-BG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подобрява нивата на здравна грамотност </a:t>
            </a:r>
            <a:r>
              <a:rPr lang="bg-BG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населението.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6;p10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3200" dirty="0" smtClean="0">
                <a:latin typeface="Calibri"/>
                <a:ea typeface="Calibri"/>
                <a:cs typeface="Calibri"/>
                <a:sym typeface="Calibri"/>
              </a:rPr>
              <a:t>БЛАГОДАРИМ ВИ ЗА ВНИМАНИЕТО</a:t>
            </a:r>
            <a:r>
              <a:rPr lang="en-US" sz="32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sz="3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E716C-1C70-4493-96D7-5F218EF48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14" y="224955"/>
            <a:ext cx="8341047" cy="1143000"/>
          </a:xfrm>
        </p:spPr>
        <p:txBody>
          <a:bodyPr/>
          <a:lstStyle/>
          <a:p>
            <a:r>
              <a:rPr lang="bg-BG" dirty="0" smtClean="0"/>
              <a:t>Кога ни е необходима здравна грамотност?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D5BEC9-B930-4A9A-BB35-857F901FC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6041571" cy="5257800"/>
          </a:xfrm>
        </p:spPr>
        <p:txBody>
          <a:bodyPr/>
          <a:lstStyle/>
          <a:p>
            <a:r>
              <a:rPr lang="bg-BG" sz="2800" dirty="0" smtClean="0"/>
              <a:t>Посещение при лекар</a:t>
            </a:r>
            <a:endParaRPr lang="en-US" sz="2800" dirty="0"/>
          </a:p>
          <a:p>
            <a:r>
              <a:rPr lang="bg-BG" sz="2800" dirty="0" smtClean="0"/>
              <a:t>Разбиране на информация </a:t>
            </a:r>
            <a:r>
              <a:rPr lang="bg-BG" sz="2800" dirty="0" smtClean="0"/>
              <a:t>от </a:t>
            </a:r>
            <a:r>
              <a:rPr lang="bg-BG" sz="2800" dirty="0" smtClean="0"/>
              <a:t>медицинска брошура</a:t>
            </a:r>
            <a:endParaRPr lang="en-US" sz="2800" dirty="0"/>
          </a:p>
          <a:p>
            <a:r>
              <a:rPr lang="bg-BG" sz="2800" dirty="0" smtClean="0"/>
              <a:t>Търсене на медицински съвет</a:t>
            </a:r>
            <a:endParaRPr lang="en-US" sz="2800" dirty="0"/>
          </a:p>
          <a:p>
            <a:r>
              <a:rPr lang="bg-BG" sz="2800" dirty="0" smtClean="0"/>
              <a:t>Разбиране на етикетите на хранителни продукти</a:t>
            </a:r>
          </a:p>
          <a:p>
            <a:r>
              <a:rPr lang="bg-BG" sz="2800" dirty="0" smtClean="0"/>
              <a:t>Гледане на здравни информационни предавания по телевизията</a:t>
            </a:r>
            <a:endParaRPr lang="en-US" sz="2800" dirty="0"/>
          </a:p>
          <a:p>
            <a:r>
              <a:rPr lang="bg-BG" sz="2800" dirty="0" smtClean="0"/>
              <a:t>Получаване на информация за националните здравни политики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086" y="2743452"/>
            <a:ext cx="2188029" cy="12224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8087" y="4069267"/>
            <a:ext cx="2200160" cy="13056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8086" y="1471284"/>
            <a:ext cx="2188029" cy="12721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A7E5F-9FD5-4691-B346-9D9912098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09" y="207818"/>
            <a:ext cx="8354291" cy="1468582"/>
          </a:xfrm>
        </p:spPr>
        <p:txBody>
          <a:bodyPr/>
          <a:lstStyle/>
          <a:p>
            <a:r>
              <a:rPr lang="bg-BG" sz="3600" dirty="0" smtClean="0"/>
              <a:t>Кои са необходимите умения за постигането на добро ниво на здравна грамотност?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19AB93F-0E8A-44AF-B712-C7C402282B5E}"/>
              </a:ext>
            </a:extLst>
          </p:cNvPr>
          <p:cNvSpPr/>
          <p:nvPr/>
        </p:nvSpPr>
        <p:spPr>
          <a:xfrm>
            <a:off x="723900" y="1879600"/>
            <a:ext cx="3136900" cy="187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Намиране на информация</a:t>
            </a:r>
          </a:p>
          <a:p>
            <a:pPr algn="ctr"/>
            <a:r>
              <a:rPr lang="bg-BG" sz="2000" dirty="0"/>
              <a:t>с</a:t>
            </a:r>
            <a:r>
              <a:rPr lang="bg-BG" sz="2000" dirty="0" smtClean="0"/>
              <a:t>вързана </a:t>
            </a:r>
            <a:r>
              <a:rPr lang="bg-BG" sz="2000" dirty="0" smtClean="0"/>
              <a:t>със </a:t>
            </a:r>
            <a:r>
              <a:rPr lang="bg-BG" sz="2000" dirty="0" smtClean="0"/>
              <a:t>здравето</a:t>
            </a:r>
            <a:r>
              <a:rPr lang="bg-BG" sz="2000" dirty="0" smtClean="0"/>
              <a:t>, напр. как се търси онлайн</a:t>
            </a:r>
            <a:endParaRPr lang="en-US" sz="20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84000FB-3C89-49EE-B116-6F46A3D8A50C}"/>
              </a:ext>
            </a:extLst>
          </p:cNvPr>
          <p:cNvSpPr/>
          <p:nvPr/>
        </p:nvSpPr>
        <p:spPr>
          <a:xfrm>
            <a:off x="723900" y="4508499"/>
            <a:ext cx="3136900" cy="1905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Използване на информацията</a:t>
            </a:r>
            <a:r>
              <a:rPr lang="bg-BG" sz="2000" dirty="0" smtClean="0"/>
              <a:t> която сте открили, напр. </a:t>
            </a:r>
            <a:r>
              <a:rPr lang="bg-BG" sz="2000" dirty="0"/>
              <a:t>п</a:t>
            </a:r>
            <a:r>
              <a:rPr lang="bg-BG" sz="2000" dirty="0" smtClean="0"/>
              <a:t>рактичните умения да почистите възпалена </a:t>
            </a:r>
            <a:r>
              <a:rPr lang="bg-BG" sz="2000" dirty="0" smtClean="0"/>
              <a:t>рана</a:t>
            </a:r>
            <a:endParaRPr lang="en-US" sz="20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CC9C35B-C0E3-4B52-BBFC-CBFBACC0AD02}"/>
              </a:ext>
            </a:extLst>
          </p:cNvPr>
          <p:cNvSpPr/>
          <p:nvPr/>
        </p:nvSpPr>
        <p:spPr>
          <a:xfrm>
            <a:off x="5156200" y="1854200"/>
            <a:ext cx="3136900" cy="1905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Разбиране на информацията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2000" dirty="0" smtClean="0"/>
              <a:t>която сте открили, </a:t>
            </a:r>
            <a:r>
              <a:rPr lang="bg-BG" sz="2000" dirty="0" smtClean="0"/>
              <a:t>напр. </a:t>
            </a:r>
            <a:r>
              <a:rPr lang="bg-BG" sz="2000" dirty="0" smtClean="0"/>
              <a:t>добри умения за четене и смятане</a:t>
            </a:r>
            <a:endParaRPr lang="en-US" sz="20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56D3CB7-08D3-4951-80C3-C0736E714067}"/>
              </a:ext>
            </a:extLst>
          </p:cNvPr>
          <p:cNvSpPr/>
          <p:nvPr/>
        </p:nvSpPr>
        <p:spPr>
          <a:xfrm>
            <a:off x="5156200" y="4508500"/>
            <a:ext cx="3136900" cy="190499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Оценяване на информацията</a:t>
            </a:r>
            <a:r>
              <a:rPr lang="bg-BG" sz="2000" dirty="0" smtClean="0"/>
              <a:t> която сте открили, напр. </a:t>
            </a:r>
            <a:r>
              <a:rPr lang="bg-BG" sz="2000" dirty="0"/>
              <a:t>к</a:t>
            </a:r>
            <a:r>
              <a:rPr lang="bg-BG" sz="2000" dirty="0" smtClean="0"/>
              <a:t>ой е </a:t>
            </a:r>
            <a:r>
              <a:rPr lang="bg-BG" sz="2000" dirty="0" smtClean="0"/>
              <a:t>авторът</a:t>
            </a:r>
            <a:endParaRPr lang="en-US" sz="2000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4E3641F-D9FC-4D51-A019-E6A42005AA40}"/>
              </a:ext>
            </a:extLst>
          </p:cNvPr>
          <p:cNvSpPr/>
          <p:nvPr/>
        </p:nvSpPr>
        <p:spPr>
          <a:xfrm>
            <a:off x="4076700" y="2667000"/>
            <a:ext cx="774700" cy="444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30A60424-E700-486B-8A13-31FA7CEE4DDC}"/>
              </a:ext>
            </a:extLst>
          </p:cNvPr>
          <p:cNvSpPr/>
          <p:nvPr/>
        </p:nvSpPr>
        <p:spPr>
          <a:xfrm>
            <a:off x="6705600" y="3937000"/>
            <a:ext cx="304800" cy="393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876E3A38-4F23-4527-838D-1AC6FF1B2377}"/>
              </a:ext>
            </a:extLst>
          </p:cNvPr>
          <p:cNvSpPr/>
          <p:nvPr/>
        </p:nvSpPr>
        <p:spPr>
          <a:xfrm>
            <a:off x="4076700" y="5334000"/>
            <a:ext cx="774700" cy="4445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8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44952-577E-4B0B-88AA-1D1807201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 кои сфери е необходима здравна грамотност?</a:t>
            </a:r>
            <a:endParaRPr lang="en-US" dirty="0"/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98F8C927-0B52-4DD4-9D4E-87F50B7A9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2554" y="1867463"/>
            <a:ext cx="7838889" cy="130753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14300" indent="0" algn="ctr">
              <a:buNone/>
            </a:pPr>
            <a:r>
              <a:rPr lang="bg-BG" sz="2000" b="1" i="1" dirty="0">
                <a:solidFill>
                  <a:srgbClr val="FF0000"/>
                </a:solidFill>
                <a:latin typeface="+mj-lt"/>
              </a:rPr>
              <a:t>	</a:t>
            </a:r>
            <a:r>
              <a:rPr lang="bg-BG" sz="2000" b="1" i="1" dirty="0" smtClean="0">
                <a:solidFill>
                  <a:srgbClr val="FF0000"/>
                </a:solidFill>
                <a:latin typeface="+mj-lt"/>
              </a:rPr>
              <a:t>ЗДРАВЕОПАЗВАНЕ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bg-BG" sz="2000" b="1" dirty="0" smtClean="0">
                <a:latin typeface="+mj-lt"/>
              </a:rPr>
              <a:t>напр</a:t>
            </a:r>
            <a:r>
              <a:rPr lang="bg-BG" sz="2000" b="1" dirty="0" smtClean="0">
                <a:latin typeface="+mj-lt"/>
              </a:rPr>
              <a:t>., </a:t>
            </a:r>
            <a:r>
              <a:rPr lang="bg-BG" sz="2000" b="1" dirty="0" smtClean="0">
                <a:latin typeface="+mj-lt"/>
              </a:rPr>
              <a:t>когато сте болни или когато се грижите </a:t>
            </a:r>
            <a:r>
              <a:rPr lang="bg-BG" sz="2000" b="1" dirty="0" smtClean="0">
                <a:latin typeface="+mj-lt"/>
              </a:rPr>
              <a:t>за болен</a:t>
            </a:r>
            <a:endParaRPr lang="el-GR" sz="2000" b="1" dirty="0">
              <a:latin typeface="+mj-lt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51BF015-1739-4665-A317-08678635F55F}"/>
              </a:ext>
            </a:extLst>
          </p:cNvPr>
          <p:cNvSpPr/>
          <p:nvPr/>
        </p:nvSpPr>
        <p:spPr>
          <a:xfrm>
            <a:off x="652556" y="3354578"/>
            <a:ext cx="7838888" cy="130753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g-BG" sz="2000" b="1" i="1" dirty="0" smtClean="0">
                <a:solidFill>
                  <a:srgbClr val="FF0000"/>
                </a:solidFill>
              </a:rPr>
              <a:t>ЗДРАВНА ПРЕВЕНЦИЯ</a:t>
            </a:r>
            <a:r>
              <a:rPr lang="en-US" sz="2000" b="1" i="1" dirty="0" smtClean="0">
                <a:solidFill>
                  <a:srgbClr val="FF0000"/>
                </a:solidFill>
              </a:rPr>
              <a:t> </a:t>
            </a:r>
            <a:r>
              <a:rPr lang="bg-BG" sz="2000" b="1" dirty="0" smtClean="0"/>
              <a:t>напр., когато има риск да се разболеете</a:t>
            </a:r>
            <a:endParaRPr lang="el-GR" sz="2000" b="1" dirty="0"/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id="{05736412-AA87-49C6-B1ED-80A9AEF6C476}"/>
              </a:ext>
            </a:extLst>
          </p:cNvPr>
          <p:cNvSpPr/>
          <p:nvPr/>
        </p:nvSpPr>
        <p:spPr>
          <a:xfrm>
            <a:off x="652555" y="4841693"/>
            <a:ext cx="7838888" cy="130753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g-BG" sz="2000" b="1" i="1" dirty="0" smtClean="0">
                <a:solidFill>
                  <a:srgbClr val="FF0000"/>
                </a:solidFill>
              </a:rPr>
              <a:t>ПОДОБРЯВАНЕ НА ЗДРАВЕТО </a:t>
            </a:r>
            <a:r>
              <a:rPr lang="bg-BG" sz="2000" b="1" dirty="0" smtClean="0"/>
              <a:t>напр., когато се опитвате да подобрите средата на живот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2366094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F2964-6A93-4627-A610-98EC4B9E8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Каква е целта на здравната грамотност? </a:t>
            </a:r>
            <a:endParaRPr lang="en-US" dirty="0"/>
          </a:p>
        </p:txBody>
      </p:sp>
      <p:sp>
        <p:nvSpPr>
          <p:cNvPr id="4" name="Wave 3">
            <a:extLst>
              <a:ext uri="{FF2B5EF4-FFF2-40B4-BE49-F238E27FC236}">
                <a16:creationId xmlns:a16="http://schemas.microsoft.com/office/drawing/2014/main" id="{F8CE1C34-AEE2-4AB5-87DE-9C769E819735}"/>
              </a:ext>
            </a:extLst>
          </p:cNvPr>
          <p:cNvSpPr/>
          <p:nvPr/>
        </p:nvSpPr>
        <p:spPr>
          <a:xfrm>
            <a:off x="908050" y="1917700"/>
            <a:ext cx="7327900" cy="38989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ПОДОБРЯВАНЕ НА КАЧЕСТВОТО НА ЖИВОТ НА ХОРАТА</a:t>
            </a:r>
          </a:p>
        </p:txBody>
      </p:sp>
    </p:spTree>
    <p:extLst>
      <p:ext uri="{BB962C8B-B14F-4D97-AF65-F5344CB8AC3E}">
        <p14:creationId xmlns:p14="http://schemas.microsoft.com/office/powerpoint/2010/main" val="1663728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331BD-AA31-4CD5-8BB2-18D5019C2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 така, какво е здравна грамотност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29FBA-9387-441B-BC25-4106D2ED1B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109" y="1600200"/>
            <a:ext cx="8839199" cy="5160818"/>
          </a:xfrm>
        </p:spPr>
        <p:txBody>
          <a:bodyPr/>
          <a:lstStyle/>
          <a:p>
            <a:pPr marL="114300" indent="0" algn="ctr">
              <a:buNone/>
            </a:pPr>
            <a:r>
              <a:rPr lang="bg-BG" dirty="0" smtClean="0"/>
              <a:t>„Здравната грамотност включва мотивацията, знанието и уменията, необходими за </a:t>
            </a:r>
            <a:r>
              <a:rPr lang="bg-BG" b="1" dirty="0" smtClean="0">
                <a:solidFill>
                  <a:srgbClr val="FF0000"/>
                </a:solidFill>
              </a:rPr>
              <a:t>достигане до, разбиране, оценяване </a:t>
            </a:r>
            <a:r>
              <a:rPr lang="bg-BG" dirty="0" smtClean="0">
                <a:solidFill>
                  <a:schemeClr val="tx1"/>
                </a:solidFill>
              </a:rPr>
              <a:t>и </a:t>
            </a:r>
            <a:r>
              <a:rPr lang="bg-BG" b="1" dirty="0" smtClean="0">
                <a:solidFill>
                  <a:srgbClr val="FF0000"/>
                </a:solidFill>
              </a:rPr>
              <a:t>прилагане</a:t>
            </a:r>
            <a:r>
              <a:rPr lang="bg-BG" b="1" dirty="0" smtClean="0"/>
              <a:t> </a:t>
            </a:r>
            <a:r>
              <a:rPr lang="bg-BG" dirty="0" smtClean="0"/>
              <a:t>на здравна информация, приложима при преценки и взимане на решения в ежедневния живот във връзка </a:t>
            </a:r>
            <a:r>
              <a:rPr lang="bg-BG" dirty="0" smtClean="0"/>
              <a:t>със </a:t>
            </a:r>
            <a:r>
              <a:rPr lang="bg-BG" b="1" dirty="0" smtClean="0">
                <a:solidFill>
                  <a:srgbClr val="FFC000"/>
                </a:solidFill>
              </a:rPr>
              <a:t>здравеопазване, превенция и подобряване на здравето </a:t>
            </a:r>
            <a:r>
              <a:rPr lang="bg-BG" dirty="0" smtClean="0"/>
              <a:t>с цел поддържане или подобряване </a:t>
            </a:r>
            <a:r>
              <a:rPr lang="bg-BG" b="1" dirty="0" smtClean="0">
                <a:solidFill>
                  <a:srgbClr val="00B050"/>
                </a:solidFill>
              </a:rPr>
              <a:t>качеството на живот през целия живот.  </a:t>
            </a:r>
            <a:r>
              <a:rPr lang="bg-BG" dirty="0" smtClean="0"/>
              <a:t>“</a:t>
            </a:r>
          </a:p>
          <a:p>
            <a:pPr marL="114300" indent="0">
              <a:buNone/>
            </a:pPr>
            <a:r>
              <a:rPr lang="bg-BG" dirty="0" smtClean="0"/>
              <a:t>Соренсен и колеги, 2012</a:t>
            </a:r>
          </a:p>
        </p:txBody>
      </p:sp>
    </p:spTree>
    <p:extLst>
      <p:ext uri="{BB962C8B-B14F-4D97-AF65-F5344CB8AC3E}">
        <p14:creationId xmlns:p14="http://schemas.microsoft.com/office/powerpoint/2010/main" val="1323482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45D61-72C5-4B15-8B3A-5FD31A2FB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Кои са различните нива на здравна грамотност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7CC8F3F-7317-4612-B57D-E9556DB4BD4B}"/>
              </a:ext>
            </a:extLst>
          </p:cNvPr>
          <p:cNvSpPr/>
          <p:nvPr/>
        </p:nvSpPr>
        <p:spPr>
          <a:xfrm>
            <a:off x="2905760" y="1651000"/>
            <a:ext cx="3332480" cy="82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800" dirty="0" smtClean="0"/>
              <a:t>Недостатъчна</a:t>
            </a:r>
            <a:endParaRPr lang="en-US" sz="18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E411885-22C8-4BF5-A5F3-D76E029AB175}"/>
              </a:ext>
            </a:extLst>
          </p:cNvPr>
          <p:cNvSpPr/>
          <p:nvPr/>
        </p:nvSpPr>
        <p:spPr>
          <a:xfrm>
            <a:off x="2905760" y="2788519"/>
            <a:ext cx="3332480" cy="82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 smtClean="0"/>
              <a:t>Проблематична</a:t>
            </a:r>
            <a:endParaRPr lang="en-US" sz="20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9B12D57-48BD-4AC3-8B9D-5FAE58D6E82A}"/>
              </a:ext>
            </a:extLst>
          </p:cNvPr>
          <p:cNvSpPr/>
          <p:nvPr/>
        </p:nvSpPr>
        <p:spPr>
          <a:xfrm>
            <a:off x="2905760" y="3926039"/>
            <a:ext cx="3332480" cy="82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/>
              <a:t>Достатъчна</a:t>
            </a:r>
            <a:endParaRPr lang="en-US" sz="2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F7C38F4-35E4-4D44-B746-05D93558CEC9}"/>
              </a:ext>
            </a:extLst>
          </p:cNvPr>
          <p:cNvSpPr/>
          <p:nvPr/>
        </p:nvSpPr>
        <p:spPr>
          <a:xfrm>
            <a:off x="2905760" y="5179999"/>
            <a:ext cx="3332480" cy="8229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800" dirty="0" smtClean="0"/>
              <a:t>Изключителна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1831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0EAD5-B990-47B0-AE96-852DE85A8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Съществуват ли изследвания върху здравна грамотност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E4D8F-6289-4CCF-BBE3-0F92F8AD0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27909"/>
            <a:ext cx="8229600" cy="4525963"/>
          </a:xfrm>
        </p:spPr>
        <p:txBody>
          <a:bodyPr/>
          <a:lstStyle/>
          <a:p>
            <a:pPr marL="114300" indent="0">
              <a:buNone/>
            </a:pPr>
            <a:r>
              <a:rPr lang="bg-BG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Анкета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HLS-EU</a:t>
            </a:r>
            <a:endParaRPr 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" indent="0">
              <a:buNone/>
            </a:pPr>
            <a:r>
              <a:rPr lang="en-US" dirty="0">
                <a:solidFill>
                  <a:schemeClr val="tx1"/>
                </a:solidFill>
              </a:rPr>
              <a:t>8 </a:t>
            </a:r>
            <a:r>
              <a:rPr lang="bg-BG" dirty="0" smtClean="0">
                <a:solidFill>
                  <a:schemeClr val="tx1"/>
                </a:solidFill>
              </a:rPr>
              <a:t>държави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bg-BG" dirty="0" smtClean="0">
                <a:solidFill>
                  <a:schemeClr val="tx1"/>
                </a:solidFill>
              </a:rPr>
              <a:t>Австрия, България, Гърция, Нидерландия, Ирландия, Германия, Полша, Испания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73ED081E-84FC-45FD-B1D0-CAFD6AC4957F}"/>
              </a:ext>
            </a:extLst>
          </p:cNvPr>
          <p:cNvSpPr/>
          <p:nvPr/>
        </p:nvSpPr>
        <p:spPr>
          <a:xfrm>
            <a:off x="4013200" y="3322320"/>
            <a:ext cx="558800" cy="812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1DFED87-7AE7-4F2C-AC9B-F72E814441D5}"/>
              </a:ext>
            </a:extLst>
          </p:cNvPr>
          <p:cNvSpPr/>
          <p:nvPr/>
        </p:nvSpPr>
        <p:spPr>
          <a:xfrm>
            <a:off x="2961640" y="4317682"/>
            <a:ext cx="2987040" cy="1259840"/>
          </a:xfrm>
          <a:prstGeom prst="round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u="sng" dirty="0"/>
              <a:t>8000 </a:t>
            </a:r>
            <a:r>
              <a:rPr lang="bg-BG" sz="2400" u="sng" dirty="0" smtClean="0"/>
              <a:t>човека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637268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A6927-9ACC-4CA7-A42E-6D70C527D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Какви са резултатите от анкетата </a:t>
            </a:r>
            <a:r>
              <a:rPr lang="en-US" dirty="0" smtClean="0"/>
              <a:t>HLS-EU?</a:t>
            </a:r>
            <a:endParaRPr lang="en-US" dirty="0"/>
          </a:p>
        </p:txBody>
      </p:sp>
      <p:sp>
        <p:nvSpPr>
          <p:cNvPr id="4" name="Bevel 4">
            <a:extLst>
              <a:ext uri="{FF2B5EF4-FFF2-40B4-BE49-F238E27FC236}">
                <a16:creationId xmlns:a16="http://schemas.microsoft.com/office/drawing/2014/main" id="{C033BDEE-6CCD-436F-99F7-7820032A8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835" y="1720791"/>
            <a:ext cx="8062330" cy="1276815"/>
          </a:xfrm>
          <a:prstGeom prst="bevel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50800" indent="0">
              <a:buNone/>
            </a:pPr>
            <a:r>
              <a:rPr lang="bg-BG" dirty="0">
                <a:solidFill>
                  <a:schemeClr val="tx1"/>
                </a:solidFill>
              </a:rPr>
              <a:t>при </a:t>
            </a:r>
            <a:r>
              <a:rPr lang="en-US" b="1" dirty="0" smtClean="0">
                <a:solidFill>
                  <a:srgbClr val="FF0000"/>
                </a:solidFill>
              </a:rPr>
              <a:t>40</a:t>
            </a:r>
            <a:r>
              <a:rPr lang="en-US" b="1" dirty="0">
                <a:solidFill>
                  <a:srgbClr val="FF0000"/>
                </a:solidFill>
              </a:rPr>
              <a:t>% </a:t>
            </a:r>
            <a:r>
              <a:rPr lang="bg-BG" dirty="0" smtClean="0">
                <a:solidFill>
                  <a:schemeClr val="tx1"/>
                </a:solidFill>
              </a:rPr>
              <a:t>от участниците се </a:t>
            </a:r>
            <a:r>
              <a:rPr lang="bg-BG" dirty="0" smtClean="0">
                <a:solidFill>
                  <a:schemeClr val="tx1"/>
                </a:solidFill>
              </a:rPr>
              <a:t>отчитат </a:t>
            </a:r>
            <a:r>
              <a:rPr lang="bg-BG" b="1" dirty="0" smtClean="0">
                <a:solidFill>
                  <a:srgbClr val="7030A0"/>
                </a:solidFill>
              </a:rPr>
              <a:t>ниски нива на здравна грамотност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841917" y="3300760"/>
            <a:ext cx="7460166" cy="243654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2</a:t>
            </a:r>
            <a:r>
              <a:rPr lang="bg-BG" dirty="0" smtClean="0"/>
              <a:t>те</a:t>
            </a:r>
            <a:r>
              <a:rPr lang="en-US" dirty="0" smtClean="0"/>
              <a:t> </a:t>
            </a:r>
            <a:r>
              <a:rPr lang="bg-BG" dirty="0" smtClean="0"/>
              <a:t>основни последствия от </a:t>
            </a:r>
            <a:r>
              <a:rPr lang="bg-BG" b="1" dirty="0" smtClean="0">
                <a:solidFill>
                  <a:srgbClr val="7030A0"/>
                </a:solidFill>
              </a:rPr>
              <a:t>ниските </a:t>
            </a:r>
            <a:r>
              <a:rPr lang="bg-BG" b="1" dirty="0">
                <a:solidFill>
                  <a:srgbClr val="7030A0"/>
                </a:solidFill>
              </a:rPr>
              <a:t>нива на здравна </a:t>
            </a:r>
            <a:r>
              <a:rPr lang="bg-BG" b="1" dirty="0" smtClean="0">
                <a:solidFill>
                  <a:srgbClr val="7030A0"/>
                </a:solidFill>
              </a:rPr>
              <a:t>грамотност са</a:t>
            </a:r>
            <a:endParaRPr lang="en-US" dirty="0"/>
          </a:p>
          <a:p>
            <a:pPr lvl="1"/>
            <a:r>
              <a:rPr lang="bg-BG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Проблемно здравно поведение </a:t>
            </a:r>
          </a:p>
          <a:p>
            <a:pPr lvl="1"/>
            <a:r>
              <a:rPr lang="bg-BG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Лошо здраве според собствената оценка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0371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337</Words>
  <Application>Microsoft Office PowerPoint</Application>
  <PresentationFormat>On-screen Show (4:3)</PresentationFormat>
  <Paragraphs>40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Californian FB</vt:lpstr>
      <vt:lpstr>Wingdings</vt:lpstr>
      <vt:lpstr>Tema di Office</vt:lpstr>
      <vt:lpstr>PowerPoint Presentation</vt:lpstr>
      <vt:lpstr>Кога ни е необходима здравна грамотност?</vt:lpstr>
      <vt:lpstr>Кои са необходимите умения за постигането на добро ниво на здравна грамотност? </vt:lpstr>
      <vt:lpstr>В кои сфери е необходима здравна грамотност?</vt:lpstr>
      <vt:lpstr>Каква е целта на здравната грамотност? </vt:lpstr>
      <vt:lpstr>И така, какво е здравна грамотност?</vt:lpstr>
      <vt:lpstr>Кои са различните нива на здравна грамотност?</vt:lpstr>
      <vt:lpstr>Съществуват ли изследвания върху здравна грамотност?</vt:lpstr>
      <vt:lpstr>Какви са резултатите от анкетата HLS-EU?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Ioanna Menoikou</dc:creator>
  <cp:lastModifiedBy>Windows User</cp:lastModifiedBy>
  <cp:revision>29</cp:revision>
  <dcterms:modified xsi:type="dcterms:W3CDTF">2019-12-02T11:16:36Z</dcterms:modified>
</cp:coreProperties>
</file>